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  <p:sldMasterId id="2147483685" r:id="rId3"/>
  </p:sldMasterIdLst>
  <p:notesMasterIdLst>
    <p:notesMasterId r:id="rId1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Full" cryptAlgorithmClass="hash" cryptAlgorithmType="typeAny" cryptAlgorithmSid="4" spinCount="100000" saltData="tfd/IJgpTcfKfRowkV5psg==" hashData="JnS9w2FYFhPll76BQj9Q25RAEpM="/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-728" y="-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510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15d20011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15d20011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the title from Seminar to either period or subject you teach.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331bfcf5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331bfcf5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this slide to introduce yourself and share a little bit about yourself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15d200116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15d200116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 in your classroom expectations- make sure they are in line with our school expectations for distance learning.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25554a17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25554a17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 the platform you are using and any details pertaining that are critical for parents to know. (ie codes.) Maybe show an image of what it looks like for a student.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1499fa8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1499fa8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your expectations for these two topics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9331bfcf5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9331bfcf5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 your grading policy so that parents know the expectations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41499fa8a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41499fa8a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415d200116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415d200116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16262dcbf_5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16262dcbf_5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Include information on how parents can get a hold of you. Email, parentsquare, instagram, etc…...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6" name="Google Shape;56;p14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648300" y="3404550"/>
            <a:ext cx="3530700" cy="11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60" name="Google Shape;60;p15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648300" y="1583350"/>
            <a:ext cx="3522300" cy="298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6724950" y="3494300"/>
            <a:ext cx="1906200" cy="10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1_2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65" name="Google Shape;65;p16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8309" y="1807900"/>
            <a:ext cx="3148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838250" y="2419350"/>
            <a:ext cx="31482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ig image">
  <p:cSld name="TITLE_1_2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/>
          <p:nvPr/>
        </p:nvSpPr>
        <p:spPr>
          <a:xfrm>
            <a:off x="209250" y="-9675"/>
            <a:ext cx="3076750" cy="5167075"/>
          </a:xfrm>
          <a:custGeom>
            <a:avLst/>
            <a:gdLst/>
            <a:ahLst/>
            <a:cxnLst/>
            <a:rect l="l" t="t" r="r" b="b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71" name="Google Shape;71;p17"/>
          <p:cNvSpPr/>
          <p:nvPr/>
        </p:nvSpPr>
        <p:spPr>
          <a:xfrm>
            <a:off x="-19350" y="-9675"/>
            <a:ext cx="3076750" cy="5167075"/>
          </a:xfrm>
          <a:custGeom>
            <a:avLst/>
            <a:gdLst/>
            <a:ahLst/>
            <a:cxnLst/>
            <a:rect l="l" t="t" r="r" b="b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609704" y="4116875"/>
            <a:ext cx="16098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76" name="Google Shape;76;p18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7" name="Google Shape;77;p18"/>
          <p:cNvSpPr txBox="1"/>
          <p:nvPr/>
        </p:nvSpPr>
        <p:spPr>
          <a:xfrm>
            <a:off x="799645" y="1612075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72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838250" y="2419350"/>
            <a:ext cx="53241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▸"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▹"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▹"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82" name="Google Shape;82;p19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838350" y="1807900"/>
            <a:ext cx="53241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1"/>
          </p:nvPr>
        </p:nvSpPr>
        <p:spPr>
          <a:xfrm>
            <a:off x="838250" y="2419350"/>
            <a:ext cx="53241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88" name="Google Shape;88;p20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>
            <a:off x="841000" y="18841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841001" y="2492425"/>
            <a:ext cx="26718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2"/>
          </p:nvPr>
        </p:nvSpPr>
        <p:spPr>
          <a:xfrm>
            <a:off x="3673842" y="2492425"/>
            <a:ext cx="26718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95" name="Google Shape;95;p21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841000" y="18841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body" idx="1"/>
          </p:nvPr>
        </p:nvSpPr>
        <p:spPr>
          <a:xfrm>
            <a:off x="841000" y="2515375"/>
            <a:ext cx="19887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▸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body" idx="2"/>
          </p:nvPr>
        </p:nvSpPr>
        <p:spPr>
          <a:xfrm>
            <a:off x="2931575" y="2515375"/>
            <a:ext cx="19887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▸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3"/>
          </p:nvPr>
        </p:nvSpPr>
        <p:spPr>
          <a:xfrm>
            <a:off x="5022150" y="2515375"/>
            <a:ext cx="19887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▸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03" name="Google Shape;103;p22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841000" y="18841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08" name="Google Shape;108;p23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9" name="Google Shape;109;p23"/>
          <p:cNvSpPr txBox="1">
            <a:spLocks noGrp="1"/>
          </p:cNvSpPr>
          <p:nvPr>
            <p:ph type="body" idx="1"/>
          </p:nvPr>
        </p:nvSpPr>
        <p:spPr>
          <a:xfrm>
            <a:off x="841000" y="4025300"/>
            <a:ext cx="78459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SzPts val="1200"/>
              <a:buNone/>
              <a:defRPr sz="1200"/>
            </a:lvl1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13" name="Google Shape;113;p24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4" name="Google Shape;114;p2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BLANK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23" name="Google Shape;123;p27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4" name="Google Shape;124;p27"/>
          <p:cNvSpPr txBox="1">
            <a:spLocks noGrp="1"/>
          </p:cNvSpPr>
          <p:nvPr>
            <p:ph type="ctrTitle"/>
          </p:nvPr>
        </p:nvSpPr>
        <p:spPr>
          <a:xfrm>
            <a:off x="648300" y="3404550"/>
            <a:ext cx="3530700" cy="11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27" name="Google Shape;127;p28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8" name="Google Shape;128;p28"/>
          <p:cNvSpPr txBox="1">
            <a:spLocks noGrp="1"/>
          </p:cNvSpPr>
          <p:nvPr>
            <p:ph type="ctrTitle"/>
          </p:nvPr>
        </p:nvSpPr>
        <p:spPr>
          <a:xfrm>
            <a:off x="648300" y="1583350"/>
            <a:ext cx="3522300" cy="298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subTitle" idx="1"/>
          </p:nvPr>
        </p:nvSpPr>
        <p:spPr>
          <a:xfrm>
            <a:off x="6724950" y="3494300"/>
            <a:ext cx="1906200" cy="10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1_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32" name="Google Shape;132;p29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3" name="Google Shape;133;p29"/>
          <p:cNvSpPr txBox="1">
            <a:spLocks noGrp="1"/>
          </p:cNvSpPr>
          <p:nvPr>
            <p:ph type="title"/>
          </p:nvPr>
        </p:nvSpPr>
        <p:spPr>
          <a:xfrm>
            <a:off x="838309" y="1807900"/>
            <a:ext cx="3148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body" idx="1"/>
          </p:nvPr>
        </p:nvSpPr>
        <p:spPr>
          <a:xfrm>
            <a:off x="838250" y="2419350"/>
            <a:ext cx="31482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ig image">
  <p:cSld name="TITLE_1_2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/>
          <p:nvPr/>
        </p:nvSpPr>
        <p:spPr>
          <a:xfrm>
            <a:off x="209250" y="-9675"/>
            <a:ext cx="3076750" cy="5167075"/>
          </a:xfrm>
          <a:custGeom>
            <a:avLst/>
            <a:gdLst/>
            <a:ahLst/>
            <a:cxnLst/>
            <a:rect l="l" t="t" r="r" b="b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38" name="Google Shape;138;p30"/>
          <p:cNvSpPr/>
          <p:nvPr/>
        </p:nvSpPr>
        <p:spPr>
          <a:xfrm>
            <a:off x="-19350" y="-9675"/>
            <a:ext cx="3076750" cy="5167075"/>
          </a:xfrm>
          <a:custGeom>
            <a:avLst/>
            <a:gdLst/>
            <a:ahLst/>
            <a:cxnLst/>
            <a:rect l="l" t="t" r="r" b="b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9" name="Google Shape;139;p30"/>
          <p:cNvSpPr txBox="1">
            <a:spLocks noGrp="1"/>
          </p:cNvSpPr>
          <p:nvPr>
            <p:ph type="title"/>
          </p:nvPr>
        </p:nvSpPr>
        <p:spPr>
          <a:xfrm>
            <a:off x="609704" y="4116875"/>
            <a:ext cx="16098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43" name="Google Shape;143;p31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4" name="Google Shape;144;p31"/>
          <p:cNvSpPr txBox="1"/>
          <p:nvPr/>
        </p:nvSpPr>
        <p:spPr>
          <a:xfrm>
            <a:off x="799645" y="1612075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72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31"/>
          <p:cNvSpPr txBox="1">
            <a:spLocks noGrp="1"/>
          </p:cNvSpPr>
          <p:nvPr>
            <p:ph type="body" idx="1"/>
          </p:nvPr>
        </p:nvSpPr>
        <p:spPr>
          <a:xfrm>
            <a:off x="838250" y="2419350"/>
            <a:ext cx="53241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▸"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▹"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▹"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6" name="Google Shape;146;p3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2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49" name="Google Shape;149;p32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0" name="Google Shape;150;p32"/>
          <p:cNvSpPr txBox="1">
            <a:spLocks noGrp="1"/>
          </p:cNvSpPr>
          <p:nvPr>
            <p:ph type="title"/>
          </p:nvPr>
        </p:nvSpPr>
        <p:spPr>
          <a:xfrm>
            <a:off x="838350" y="1807900"/>
            <a:ext cx="53241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2"/>
          <p:cNvSpPr txBox="1">
            <a:spLocks noGrp="1"/>
          </p:cNvSpPr>
          <p:nvPr>
            <p:ph type="body" idx="1"/>
          </p:nvPr>
        </p:nvSpPr>
        <p:spPr>
          <a:xfrm>
            <a:off x="838250" y="2419350"/>
            <a:ext cx="53241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3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55" name="Google Shape;155;p33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6" name="Google Shape;156;p33"/>
          <p:cNvSpPr txBox="1">
            <a:spLocks noGrp="1"/>
          </p:cNvSpPr>
          <p:nvPr>
            <p:ph type="title"/>
          </p:nvPr>
        </p:nvSpPr>
        <p:spPr>
          <a:xfrm>
            <a:off x="841000" y="18841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3"/>
          <p:cNvSpPr txBox="1">
            <a:spLocks noGrp="1"/>
          </p:cNvSpPr>
          <p:nvPr>
            <p:ph type="body" idx="1"/>
          </p:nvPr>
        </p:nvSpPr>
        <p:spPr>
          <a:xfrm>
            <a:off x="841001" y="2492425"/>
            <a:ext cx="26718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58" name="Google Shape;158;p33"/>
          <p:cNvSpPr txBox="1">
            <a:spLocks noGrp="1"/>
          </p:cNvSpPr>
          <p:nvPr>
            <p:ph type="body" idx="2"/>
          </p:nvPr>
        </p:nvSpPr>
        <p:spPr>
          <a:xfrm>
            <a:off x="3673842" y="2492425"/>
            <a:ext cx="26718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59" name="Google Shape;159;p3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62" name="Google Shape;162;p34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3" name="Google Shape;163;p34"/>
          <p:cNvSpPr txBox="1">
            <a:spLocks noGrp="1"/>
          </p:cNvSpPr>
          <p:nvPr>
            <p:ph type="title"/>
          </p:nvPr>
        </p:nvSpPr>
        <p:spPr>
          <a:xfrm>
            <a:off x="841000" y="18841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4"/>
          <p:cNvSpPr txBox="1">
            <a:spLocks noGrp="1"/>
          </p:cNvSpPr>
          <p:nvPr>
            <p:ph type="body" idx="1"/>
          </p:nvPr>
        </p:nvSpPr>
        <p:spPr>
          <a:xfrm>
            <a:off x="841000" y="2515375"/>
            <a:ext cx="19887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▸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65" name="Google Shape;165;p34"/>
          <p:cNvSpPr txBox="1">
            <a:spLocks noGrp="1"/>
          </p:cNvSpPr>
          <p:nvPr>
            <p:ph type="body" idx="2"/>
          </p:nvPr>
        </p:nvSpPr>
        <p:spPr>
          <a:xfrm>
            <a:off x="2931575" y="2515375"/>
            <a:ext cx="19887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▸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66" name="Google Shape;166;p34"/>
          <p:cNvSpPr txBox="1">
            <a:spLocks noGrp="1"/>
          </p:cNvSpPr>
          <p:nvPr>
            <p:ph type="body" idx="3"/>
          </p:nvPr>
        </p:nvSpPr>
        <p:spPr>
          <a:xfrm>
            <a:off x="5022150" y="2515375"/>
            <a:ext cx="19887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▸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67" name="Google Shape;167;p3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70" name="Google Shape;170;p35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1" name="Google Shape;171;p35"/>
          <p:cNvSpPr txBox="1">
            <a:spLocks noGrp="1"/>
          </p:cNvSpPr>
          <p:nvPr>
            <p:ph type="title"/>
          </p:nvPr>
        </p:nvSpPr>
        <p:spPr>
          <a:xfrm>
            <a:off x="841000" y="18841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6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75" name="Google Shape;175;p36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6" name="Google Shape;176;p36"/>
          <p:cNvSpPr txBox="1">
            <a:spLocks noGrp="1"/>
          </p:cNvSpPr>
          <p:nvPr>
            <p:ph type="body" idx="1"/>
          </p:nvPr>
        </p:nvSpPr>
        <p:spPr>
          <a:xfrm>
            <a:off x="841000" y="4025300"/>
            <a:ext cx="78459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SzPts val="1200"/>
              <a:buNone/>
              <a:defRPr sz="1200"/>
            </a:lvl1pPr>
          </a:lstStyle>
          <a:p>
            <a:endParaRPr/>
          </a:p>
        </p:txBody>
      </p:sp>
      <p:sp>
        <p:nvSpPr>
          <p:cNvPr id="177" name="Google Shape;177;p3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7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80" name="Google Shape;180;p37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1" name="Google Shape;181;p3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BLANK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8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1884100"/>
            <a:ext cx="51852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2495550"/>
            <a:ext cx="5185200" cy="2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▸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▹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▹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●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○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■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●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○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■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ransition xmlns:p14="http://schemas.microsoft.com/office/powerpoint/2010/main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0000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6"/>
          <p:cNvSpPr txBox="1">
            <a:spLocks noGrp="1"/>
          </p:cNvSpPr>
          <p:nvPr>
            <p:ph type="title"/>
          </p:nvPr>
        </p:nvSpPr>
        <p:spPr>
          <a:xfrm>
            <a:off x="457200" y="1884100"/>
            <a:ext cx="51852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Montserrat"/>
              <a:buNone/>
              <a:defRPr sz="12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1"/>
          </p:nvPr>
        </p:nvSpPr>
        <p:spPr>
          <a:xfrm>
            <a:off x="457200" y="2495550"/>
            <a:ext cx="5185200" cy="2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▸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▹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▹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●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○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■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●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○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Karla"/>
              <a:buChar char="■"/>
              <a:defRPr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ransition xmlns:p14="http://schemas.microsoft.com/office/powerpoint/2010/main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usd.us/parentportal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lin ang="5400012" scaled="0"/>
        </a:gra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9"/>
          <p:cNvSpPr txBox="1">
            <a:spLocks noGrp="1"/>
          </p:cNvSpPr>
          <p:nvPr>
            <p:ph type="ctrTitle"/>
          </p:nvPr>
        </p:nvSpPr>
        <p:spPr>
          <a:xfrm>
            <a:off x="0" y="179564"/>
            <a:ext cx="4170000" cy="16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</a:rPr>
              <a:t>Academic Support 6-8</a:t>
            </a:r>
            <a:endParaRPr sz="48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B7B7B7"/>
              </a:solidFill>
            </a:endParaRPr>
          </a:p>
        </p:txBody>
      </p:sp>
      <p:pic>
        <p:nvPicPr>
          <p:cNvPr id="189" name="Google Shape;18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4100" y="365850"/>
            <a:ext cx="3749968" cy="415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9"/>
          <p:cNvSpPr txBox="1"/>
          <p:nvPr/>
        </p:nvSpPr>
        <p:spPr>
          <a:xfrm>
            <a:off x="0" y="2026283"/>
            <a:ext cx="4505739" cy="292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>
                <a:latin typeface="Bookman Old Style"/>
                <a:ea typeface="Bree Serif"/>
                <a:cs typeface="Bookman Old Style"/>
                <a:sym typeface="Bree Serif"/>
              </a:rPr>
              <a:t>Back </a:t>
            </a:r>
            <a:endParaRPr lang="en-US" sz="3900" b="1" dirty="0" smtClean="0">
              <a:latin typeface="Bookman Old Style"/>
              <a:ea typeface="Bree Serif"/>
              <a:cs typeface="Bookman Old Style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 smtClean="0">
                <a:latin typeface="Bookman Old Style"/>
                <a:ea typeface="Bree Serif"/>
                <a:cs typeface="Bookman Old Style"/>
                <a:sym typeface="Bree Serif"/>
              </a:rPr>
              <a:t>to </a:t>
            </a:r>
            <a:endParaRPr lang="en-US" sz="3900" b="1" dirty="0" smtClean="0">
              <a:latin typeface="Bookman Old Style"/>
              <a:ea typeface="Bree Serif"/>
              <a:cs typeface="Bookman Old Style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 smtClean="0">
                <a:latin typeface="Bookman Old Style"/>
                <a:ea typeface="Bree Serif"/>
                <a:cs typeface="Bookman Old Style"/>
                <a:sym typeface="Bree Serif"/>
              </a:rPr>
              <a:t>School </a:t>
            </a:r>
            <a:endParaRPr lang="en-US" sz="3900" b="1" dirty="0" smtClean="0">
              <a:latin typeface="Bookman Old Style"/>
              <a:ea typeface="Bree Serif"/>
              <a:cs typeface="Bookman Old Style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 smtClean="0">
                <a:latin typeface="Bookman Old Style"/>
                <a:ea typeface="Bree Serif"/>
                <a:cs typeface="Bookman Old Style"/>
                <a:sym typeface="Bree Serif"/>
              </a:rPr>
              <a:t>Night</a:t>
            </a:r>
            <a:endParaRPr sz="3900" b="1" dirty="0">
              <a:latin typeface="Bookman Old Style"/>
              <a:ea typeface="Bree Serif"/>
              <a:cs typeface="Bookman Old Style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 dirty="0" smtClean="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			</a:t>
            </a:r>
            <a:r>
              <a:rPr lang="en" sz="3000" b="1" dirty="0" smtClean="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2020-21</a:t>
            </a:r>
            <a:endParaRPr sz="3600" dirty="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lin ang="5400012" scaled="0"/>
        </a:gra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3875" y="739150"/>
            <a:ext cx="1847725" cy="204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0"/>
          <p:cNvSpPr txBox="1">
            <a:spLocks noGrp="1"/>
          </p:cNvSpPr>
          <p:nvPr>
            <p:ph type="ctrTitle"/>
          </p:nvPr>
        </p:nvSpPr>
        <p:spPr>
          <a:xfrm>
            <a:off x="4925" y="0"/>
            <a:ext cx="4165200" cy="20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</a:rPr>
              <a:t>Getting to know me</a:t>
            </a:r>
            <a:endParaRPr sz="48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B7B7B7"/>
              </a:solidFill>
            </a:endParaRPr>
          </a:p>
        </p:txBody>
      </p:sp>
      <p:sp>
        <p:nvSpPr>
          <p:cNvPr id="197" name="Google Shape;197;p40"/>
          <p:cNvSpPr txBox="1"/>
          <p:nvPr/>
        </p:nvSpPr>
        <p:spPr>
          <a:xfrm>
            <a:off x="4924" y="1636325"/>
            <a:ext cx="4544989" cy="738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u="sng" dirty="0">
                <a:solidFill>
                  <a:srgbClr val="85200C"/>
                </a:solidFill>
                <a:latin typeface="Bookman Old Style"/>
                <a:ea typeface="Bree Serif"/>
                <a:cs typeface="Bookman Old Style"/>
                <a:sym typeface="Bree Serif"/>
              </a:rPr>
              <a:t>Mrs. Jessica Fitzpatrick</a:t>
            </a:r>
            <a:endParaRPr sz="2700" b="1" u="sng" dirty="0">
              <a:solidFill>
                <a:srgbClr val="85200C"/>
              </a:solidFill>
              <a:latin typeface="Bookman Old Style"/>
              <a:ea typeface="Bree Serif"/>
              <a:cs typeface="Bookman Old Style"/>
              <a:sym typeface="Bree Serif"/>
            </a:endParaRPr>
          </a:p>
        </p:txBody>
      </p:sp>
      <p:sp>
        <p:nvSpPr>
          <p:cNvPr id="198" name="Google Shape;198;p40"/>
          <p:cNvSpPr txBox="1"/>
          <p:nvPr/>
        </p:nvSpPr>
        <p:spPr>
          <a:xfrm>
            <a:off x="-77305" y="2315700"/>
            <a:ext cx="4803914" cy="28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Bree Serif"/>
              <a:buChar char="❖"/>
            </a:pPr>
            <a:r>
              <a:rPr lang="en" sz="1700" b="1" dirty="0">
                <a:latin typeface="Cambria"/>
                <a:ea typeface="Bree Serif"/>
                <a:cs typeface="Cambria"/>
                <a:sym typeface="Bree Serif"/>
              </a:rPr>
              <a:t>I attended </a:t>
            </a:r>
            <a:r>
              <a:rPr lang="en" sz="1700" b="1" u="sng" dirty="0">
                <a:latin typeface="Cambria"/>
                <a:ea typeface="Bree Serif"/>
                <a:cs typeface="Cambria"/>
                <a:sym typeface="Bree Serif"/>
              </a:rPr>
              <a:t>Boston University</a:t>
            </a:r>
            <a:r>
              <a:rPr lang="en" sz="1700" b="1" dirty="0">
                <a:latin typeface="Cambria"/>
                <a:ea typeface="Bree Serif"/>
                <a:cs typeface="Cambria"/>
                <a:sym typeface="Bree Serif"/>
              </a:rPr>
              <a:t> and </a:t>
            </a:r>
            <a:r>
              <a:rPr lang="en" sz="1700" b="1" u="sng" dirty="0">
                <a:latin typeface="Cambria"/>
                <a:ea typeface="Bree Serif"/>
                <a:cs typeface="Cambria"/>
                <a:sym typeface="Bree Serif"/>
              </a:rPr>
              <a:t>Whittier College</a:t>
            </a:r>
            <a:r>
              <a:rPr lang="en" sz="1700" b="1" dirty="0">
                <a:latin typeface="Cambria"/>
                <a:ea typeface="Bree Serif"/>
                <a:cs typeface="Cambria"/>
                <a:sym typeface="Bree Serif"/>
              </a:rPr>
              <a:t>.</a:t>
            </a:r>
            <a:endParaRPr sz="1700" b="1" dirty="0">
              <a:latin typeface="Cambria"/>
              <a:ea typeface="Bree Serif"/>
              <a:cs typeface="Cambria"/>
              <a:sym typeface="Bree Serif"/>
            </a:endParaRPr>
          </a:p>
          <a:p>
            <a: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Bree Serif"/>
              <a:buChar char="❖"/>
            </a:pPr>
            <a:r>
              <a:rPr lang="en" sz="1700" b="1" dirty="0">
                <a:latin typeface="Cambria"/>
                <a:ea typeface="Bree Serif"/>
                <a:cs typeface="Cambria"/>
                <a:sym typeface="Bree Serif"/>
              </a:rPr>
              <a:t>At Whittier I earned my BA in Technical Theatre and my teaching credentials and my MA in Education.</a:t>
            </a:r>
            <a:endParaRPr sz="1700" b="1" dirty="0">
              <a:latin typeface="Cambria"/>
              <a:ea typeface="Bree Serif"/>
              <a:cs typeface="Cambria"/>
              <a:sym typeface="Bree Serif"/>
            </a:endParaRPr>
          </a:p>
          <a:p>
            <a: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Bree Serif"/>
              <a:buChar char="❖"/>
            </a:pPr>
            <a:r>
              <a:rPr lang="en" sz="1700" b="1" dirty="0">
                <a:latin typeface="Cambria"/>
                <a:ea typeface="Bree Serif"/>
                <a:cs typeface="Cambria"/>
                <a:sym typeface="Bree Serif"/>
              </a:rPr>
              <a:t>I have been teaching 13 years, four of those at McFadden!</a:t>
            </a:r>
            <a:endParaRPr sz="1700" b="1" dirty="0">
              <a:latin typeface="Cambria"/>
              <a:ea typeface="Bree Serif"/>
              <a:cs typeface="Cambria"/>
              <a:sym typeface="Bree Serif"/>
            </a:endParaRPr>
          </a:p>
        </p:txBody>
      </p:sp>
      <p:pic>
        <p:nvPicPr>
          <p:cNvPr id="199" name="Google Shape;19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9225" y="178425"/>
            <a:ext cx="1626400" cy="12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40"/>
          <p:cNvSpPr txBox="1"/>
          <p:nvPr/>
        </p:nvSpPr>
        <p:spPr>
          <a:xfrm>
            <a:off x="4925" y="4440900"/>
            <a:ext cx="47298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Font typeface="Bree Serif"/>
              <a:buChar char="★"/>
            </a:pPr>
            <a:r>
              <a:rPr lang="en" sz="1700" b="1" dirty="0">
                <a:latin typeface="Bookman Old Style"/>
                <a:ea typeface="Bree Serif"/>
                <a:cs typeface="Bookman Old Style"/>
                <a:sym typeface="Bree Serif"/>
              </a:rPr>
              <a:t>Family, friends, and my job are my world. (Mostly family and </a:t>
            </a:r>
            <a:r>
              <a:rPr lang="en" sz="1700" b="1" dirty="0">
                <a:solidFill>
                  <a:schemeClr val="dk1"/>
                </a:solidFill>
                <a:latin typeface="Bookman Old Style"/>
                <a:ea typeface="Bree Serif"/>
                <a:cs typeface="Bookman Old Style"/>
                <a:sym typeface="Bree Serif"/>
              </a:rPr>
              <a:t>friends</a:t>
            </a:r>
            <a:r>
              <a:rPr lang="en" sz="1700" b="1" dirty="0">
                <a:latin typeface="Bookman Old Style"/>
                <a:ea typeface="Bree Serif"/>
                <a:cs typeface="Bookman Old Style"/>
                <a:sym typeface="Bree Serif"/>
              </a:rPr>
              <a:t>!)</a:t>
            </a:r>
            <a:endParaRPr sz="1700" b="1" dirty="0">
              <a:latin typeface="Bookman Old Style"/>
              <a:ea typeface="Bree Serif"/>
              <a:cs typeface="Bookman Old Style"/>
              <a:sym typeface="Bree Serif"/>
            </a:endParaRPr>
          </a:p>
        </p:txBody>
      </p:sp>
      <p:pic>
        <p:nvPicPr>
          <p:cNvPr id="201" name="Google Shape;20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1100" y="187325"/>
            <a:ext cx="1550150" cy="114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1600" y="1538888"/>
            <a:ext cx="1323374" cy="176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07512" y="2315800"/>
            <a:ext cx="1413450" cy="104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33469" y="3509326"/>
            <a:ext cx="1698414" cy="142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03058" y="3509325"/>
            <a:ext cx="1898394" cy="142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55753" y="1688499"/>
            <a:ext cx="1151114" cy="935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lin ang="5400012" scaled="0"/>
        </a:gra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1"/>
          <p:cNvSpPr txBox="1"/>
          <p:nvPr/>
        </p:nvSpPr>
        <p:spPr>
          <a:xfrm>
            <a:off x="4572000" y="316225"/>
            <a:ext cx="4314300" cy="19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</a:rPr>
              <a:t>Students, parents and teachers work together to master study skills, collaborative skills, and become lifelong learners.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212" name="Google Shape;21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9600" y="2641600"/>
            <a:ext cx="1476375" cy="16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1"/>
          <p:cNvSpPr txBox="1"/>
          <p:nvPr/>
        </p:nvSpPr>
        <p:spPr>
          <a:xfrm>
            <a:off x="-142646" y="1341300"/>
            <a:ext cx="4672200" cy="3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400"/>
              <a:buFont typeface="Bree Serif"/>
              <a:buChar char="❖"/>
            </a:pPr>
            <a:r>
              <a:rPr lang="en" dirty="0">
                <a:solidFill>
                  <a:srgbClr val="A61C00"/>
                </a:solidFill>
                <a:latin typeface="Bree Serif"/>
                <a:ea typeface="Bree Serif"/>
                <a:cs typeface="Bree Serif"/>
                <a:sym typeface="Bree Serif"/>
              </a:rPr>
              <a:t>Attendance</a:t>
            </a:r>
            <a:endParaRPr dirty="0">
              <a:solidFill>
                <a:srgbClr val="A61C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➢"/>
            </a:pPr>
            <a:r>
              <a:rPr lang="en" b="1" dirty="0">
                <a:latin typeface="Cambria"/>
                <a:ea typeface="Bree Serif"/>
                <a:cs typeface="Cambria"/>
                <a:sym typeface="Bree Serif"/>
              </a:rPr>
              <a:t>Be on time.</a:t>
            </a:r>
            <a:endParaRPr b="1" dirty="0">
              <a:latin typeface="Cambria"/>
              <a:ea typeface="Bree Serif"/>
              <a:cs typeface="Cambria"/>
              <a:sym typeface="Bree Serif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➢"/>
            </a:pPr>
            <a:r>
              <a:rPr lang="en" b="1" dirty="0">
                <a:latin typeface="Cambria"/>
                <a:ea typeface="Bree Serif"/>
                <a:cs typeface="Cambria"/>
                <a:sym typeface="Bree Serif"/>
              </a:rPr>
              <a:t>Be prepared with technology and materials.</a:t>
            </a:r>
            <a:endParaRPr b="1" dirty="0">
              <a:latin typeface="Cambria"/>
              <a:ea typeface="Bree Serif"/>
              <a:cs typeface="Cambria"/>
              <a:sym typeface="Bree Serif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➢"/>
            </a:pPr>
            <a:r>
              <a:rPr lang="en" b="1" dirty="0">
                <a:latin typeface="Cambria"/>
                <a:ea typeface="Bree Serif"/>
                <a:cs typeface="Cambria"/>
                <a:sym typeface="Bree Serif"/>
              </a:rPr>
              <a:t>Sign in daily to Google Classroom.</a:t>
            </a:r>
            <a:endParaRPr b="1" dirty="0">
              <a:latin typeface="Cambria"/>
              <a:ea typeface="Bree Serif"/>
              <a:cs typeface="Cambria"/>
              <a:sym typeface="Bree Serif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400"/>
              <a:buFont typeface="Bree Serif"/>
              <a:buChar char="❖"/>
            </a:pPr>
            <a:r>
              <a:rPr lang="en" dirty="0">
                <a:solidFill>
                  <a:srgbClr val="A61C00"/>
                </a:solidFill>
                <a:latin typeface="Bree Serif"/>
                <a:ea typeface="Bree Serif"/>
                <a:cs typeface="Bree Serif"/>
                <a:sym typeface="Bree Serif"/>
              </a:rPr>
              <a:t>Participation</a:t>
            </a:r>
            <a:endParaRPr dirty="0">
              <a:solidFill>
                <a:srgbClr val="A61C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➢"/>
            </a:pPr>
            <a:r>
              <a:rPr lang="en" b="1" dirty="0">
                <a:latin typeface="Cambria"/>
                <a:ea typeface="Bree Serif"/>
                <a:cs typeface="Cambria"/>
                <a:sym typeface="Bree Serif"/>
              </a:rPr>
              <a:t>Stay focused.</a:t>
            </a:r>
            <a:endParaRPr b="1" dirty="0">
              <a:latin typeface="Cambria"/>
              <a:ea typeface="Bree Serif"/>
              <a:cs typeface="Cambria"/>
              <a:sym typeface="Bree Serif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➢"/>
            </a:pPr>
            <a:r>
              <a:rPr lang="en" b="1" dirty="0">
                <a:latin typeface="Cambria"/>
                <a:ea typeface="Bree Serif"/>
                <a:cs typeface="Cambria"/>
                <a:sym typeface="Bree Serif"/>
              </a:rPr>
              <a:t>Be an active participant.</a:t>
            </a:r>
            <a:endParaRPr b="1" dirty="0">
              <a:latin typeface="Cambria"/>
              <a:ea typeface="Bree Serif"/>
              <a:cs typeface="Cambria"/>
              <a:sym typeface="Bree Serif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➢"/>
            </a:pPr>
            <a:r>
              <a:rPr lang="en" b="1" dirty="0">
                <a:latin typeface="Cambria"/>
                <a:ea typeface="Bree Serif"/>
                <a:cs typeface="Cambria"/>
                <a:sym typeface="Bree Serif"/>
              </a:rPr>
              <a:t>Pay attention.</a:t>
            </a:r>
            <a:endParaRPr b="1" dirty="0">
              <a:latin typeface="Cambria"/>
              <a:ea typeface="Bree Serif"/>
              <a:cs typeface="Cambria"/>
              <a:sym typeface="Bree Serif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400"/>
              <a:buFont typeface="Bree Serif"/>
              <a:buChar char="❖"/>
            </a:pPr>
            <a:r>
              <a:rPr lang="en" dirty="0">
                <a:solidFill>
                  <a:srgbClr val="A61C00"/>
                </a:solidFill>
                <a:latin typeface="Bree Serif"/>
                <a:ea typeface="Bree Serif"/>
                <a:cs typeface="Bree Serif"/>
                <a:sym typeface="Bree Serif"/>
              </a:rPr>
              <a:t>Presentation</a:t>
            </a:r>
            <a:endParaRPr dirty="0">
              <a:solidFill>
                <a:srgbClr val="A61C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➢"/>
            </a:pPr>
            <a:r>
              <a:rPr lang="en" b="1" dirty="0">
                <a:latin typeface="Cambria"/>
                <a:ea typeface="Bree Serif"/>
                <a:cs typeface="Cambria"/>
                <a:sym typeface="Bree Serif"/>
              </a:rPr>
              <a:t>Check your surroundings.</a:t>
            </a:r>
            <a:endParaRPr b="1" dirty="0">
              <a:latin typeface="Cambria"/>
              <a:ea typeface="Bree Serif"/>
              <a:cs typeface="Cambria"/>
              <a:sym typeface="Bree Serif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➢"/>
            </a:pPr>
            <a:r>
              <a:rPr lang="en" b="1" dirty="0">
                <a:latin typeface="Cambria"/>
                <a:ea typeface="Bree Serif"/>
                <a:cs typeface="Cambria"/>
                <a:sym typeface="Bree Serif"/>
              </a:rPr>
              <a:t>Dress appropriately.</a:t>
            </a:r>
            <a:endParaRPr b="1" dirty="0">
              <a:latin typeface="Cambria"/>
              <a:ea typeface="Bree Serif"/>
              <a:cs typeface="Cambria"/>
              <a:sym typeface="Bree Serif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➢"/>
            </a:pPr>
            <a:r>
              <a:rPr lang="en" b="1" dirty="0">
                <a:latin typeface="Cambria"/>
                <a:ea typeface="Bree Serif"/>
                <a:cs typeface="Cambria"/>
                <a:sym typeface="Bree Serif"/>
              </a:rPr>
              <a:t>Keep camera on.</a:t>
            </a:r>
            <a:endParaRPr b="1" dirty="0">
              <a:latin typeface="Cambria"/>
              <a:ea typeface="Bree Serif"/>
              <a:cs typeface="Cambria"/>
              <a:sym typeface="Bree Serif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➢"/>
            </a:pPr>
            <a:r>
              <a:rPr lang="en" b="1" dirty="0">
                <a:latin typeface="Cambria"/>
                <a:ea typeface="Bree Serif"/>
                <a:cs typeface="Cambria"/>
                <a:sym typeface="Bree Serif"/>
              </a:rPr>
              <a:t>No eating on camera.</a:t>
            </a:r>
            <a:endParaRPr b="1" dirty="0">
              <a:latin typeface="Cambria"/>
              <a:ea typeface="Bree Serif"/>
              <a:cs typeface="Cambria"/>
              <a:sym typeface="Bree Serif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400"/>
              <a:buFont typeface="Bree Serif"/>
              <a:buChar char="❖"/>
            </a:pPr>
            <a:r>
              <a:rPr lang="en" dirty="0">
                <a:solidFill>
                  <a:srgbClr val="A61C00"/>
                </a:solidFill>
                <a:latin typeface="Bree Serif"/>
                <a:ea typeface="Bree Serif"/>
                <a:cs typeface="Bree Serif"/>
                <a:sym typeface="Bree Serif"/>
              </a:rPr>
              <a:t>Be responsible</a:t>
            </a:r>
            <a:endParaRPr dirty="0">
              <a:solidFill>
                <a:srgbClr val="A61C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➢"/>
            </a:pPr>
            <a:r>
              <a:rPr lang="en" b="1" dirty="0">
                <a:latin typeface="Cambria"/>
                <a:ea typeface="Bree Serif"/>
                <a:cs typeface="Cambria"/>
                <a:sym typeface="Bree Serif"/>
              </a:rPr>
              <a:t>Raise your hand and wait your turn to talk.</a:t>
            </a:r>
            <a:endParaRPr b="1" dirty="0">
              <a:latin typeface="Cambria"/>
              <a:ea typeface="Bree Serif"/>
              <a:cs typeface="Cambria"/>
              <a:sym typeface="Bree Serif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➢"/>
            </a:pPr>
            <a:r>
              <a:rPr lang="en" b="1" dirty="0">
                <a:latin typeface="Cambria"/>
                <a:ea typeface="Bree Serif"/>
                <a:cs typeface="Cambria"/>
                <a:sym typeface="Bree Serif"/>
              </a:rPr>
              <a:t>Mute your mic to avoid background noise.</a:t>
            </a:r>
            <a:endParaRPr b="1" dirty="0">
              <a:latin typeface="Cambria"/>
              <a:ea typeface="Bree Serif"/>
              <a:cs typeface="Cambria"/>
              <a:sym typeface="Bree Serif"/>
            </a:endParaRPr>
          </a:p>
        </p:txBody>
      </p:sp>
      <p:sp>
        <p:nvSpPr>
          <p:cNvPr id="214" name="Google Shape;214;p41"/>
          <p:cNvSpPr txBox="1"/>
          <p:nvPr/>
        </p:nvSpPr>
        <p:spPr>
          <a:xfrm>
            <a:off x="0" y="0"/>
            <a:ext cx="4075043" cy="135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6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Class Expectations</a:t>
            </a:r>
            <a:endParaRPr dirty="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lin ang="5400012" scaled="0"/>
        </a:gra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20" name="Google Shape;22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0825" y="212275"/>
            <a:ext cx="1476375" cy="16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2"/>
          <p:cNvSpPr txBox="1"/>
          <p:nvPr/>
        </p:nvSpPr>
        <p:spPr>
          <a:xfrm>
            <a:off x="2957575" y="1649700"/>
            <a:ext cx="4307100" cy="6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 dirty="0">
                <a:latin typeface="Bookman Old Style"/>
                <a:ea typeface="Bree Serif"/>
                <a:cs typeface="Bookman Old Style"/>
                <a:sym typeface="Bree Serif"/>
              </a:rPr>
              <a:t>Google Classroom</a:t>
            </a:r>
            <a:endParaRPr sz="4000" b="1" u="sng" dirty="0">
              <a:latin typeface="Bookman Old Style"/>
              <a:ea typeface="Bree Serif"/>
              <a:cs typeface="Bookman Old Style"/>
              <a:sym typeface="Bree Serif"/>
            </a:endParaRPr>
          </a:p>
        </p:txBody>
      </p:sp>
      <p:sp>
        <p:nvSpPr>
          <p:cNvPr id="222" name="Google Shape;222;p42"/>
          <p:cNvSpPr txBox="1"/>
          <p:nvPr/>
        </p:nvSpPr>
        <p:spPr>
          <a:xfrm>
            <a:off x="5226175" y="3121075"/>
            <a:ext cx="24567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Bookman Old Style"/>
                <a:ea typeface="Bree Serif"/>
                <a:cs typeface="Bookman Old Style"/>
                <a:sym typeface="Bree Serif"/>
              </a:rPr>
              <a:t>Class code:</a:t>
            </a:r>
            <a:r>
              <a:rPr lang="en" sz="3000" dirty="0"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3000" dirty="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A61C00"/>
                </a:solidFill>
                <a:latin typeface="Cambria"/>
                <a:ea typeface="Bree Serif"/>
                <a:cs typeface="Cambria"/>
                <a:sym typeface="Bree Serif"/>
              </a:rPr>
              <a:t>dhxmukr</a:t>
            </a:r>
            <a:endParaRPr sz="3000" b="1" dirty="0">
              <a:solidFill>
                <a:srgbClr val="A61C00"/>
              </a:solidFill>
              <a:latin typeface="Cambria"/>
              <a:ea typeface="Bree Serif"/>
              <a:cs typeface="Cambria"/>
              <a:sym typeface="Bree Serif"/>
            </a:endParaRPr>
          </a:p>
        </p:txBody>
      </p:sp>
      <p:sp>
        <p:nvSpPr>
          <p:cNvPr id="223" name="Google Shape;223;p42"/>
          <p:cNvSpPr txBox="1"/>
          <p:nvPr/>
        </p:nvSpPr>
        <p:spPr>
          <a:xfrm>
            <a:off x="0" y="0"/>
            <a:ext cx="7170600" cy="15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6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Current platform our class is using:</a:t>
            </a:r>
            <a:endParaRPr dirty="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24" name="Google Shape;22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100" y="2562086"/>
            <a:ext cx="5080378" cy="2524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lin ang="5400012" scaled="0"/>
        </a:gra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30" name="Google Shape;23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0825" y="212275"/>
            <a:ext cx="1476375" cy="16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9388" y="3195675"/>
            <a:ext cx="2348125" cy="176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3"/>
          <p:cNvSpPr txBox="1"/>
          <p:nvPr/>
        </p:nvSpPr>
        <p:spPr>
          <a:xfrm>
            <a:off x="0" y="-74083"/>
            <a:ext cx="72501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Homework and Classwork</a:t>
            </a:r>
            <a:endParaRPr sz="3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43"/>
          <p:cNvSpPr txBox="1"/>
          <p:nvPr/>
        </p:nvSpPr>
        <p:spPr>
          <a:xfrm>
            <a:off x="0" y="747625"/>
            <a:ext cx="6990522" cy="43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A61C00"/>
                </a:solidFill>
                <a:latin typeface="Cambria"/>
                <a:ea typeface="Bree Serif"/>
                <a:cs typeface="Cambria"/>
                <a:sym typeface="Bree Serif"/>
              </a:rPr>
              <a:t>Classwork</a:t>
            </a:r>
            <a:r>
              <a:rPr lang="en" sz="2500" b="1" dirty="0">
                <a:latin typeface="Cambria"/>
                <a:ea typeface="Bree Serif"/>
                <a:cs typeface="Cambria"/>
                <a:sym typeface="Bree Serif"/>
              </a:rPr>
              <a:t> includes, but is not limited to:</a:t>
            </a:r>
            <a:endParaRPr sz="2500" b="1" dirty="0">
              <a:latin typeface="Cambria"/>
              <a:ea typeface="Bree Serif"/>
              <a:cs typeface="Cambria"/>
              <a:sym typeface="Bree Serif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Bree Serif"/>
              <a:buChar char="-"/>
            </a:pPr>
            <a:r>
              <a:rPr lang="en" sz="2500" b="1" dirty="0">
                <a:latin typeface="Cambria"/>
                <a:ea typeface="Bree Serif"/>
                <a:cs typeface="Cambria"/>
                <a:sym typeface="Bree Serif"/>
              </a:rPr>
              <a:t>ALEKS</a:t>
            </a:r>
            <a:endParaRPr sz="2500" b="1" dirty="0">
              <a:latin typeface="Cambria"/>
              <a:ea typeface="Bree Serif"/>
              <a:cs typeface="Cambria"/>
              <a:sym typeface="Bree Serif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Bree Serif"/>
              <a:buChar char="-"/>
            </a:pPr>
            <a:r>
              <a:rPr lang="en" sz="2500" b="1" dirty="0">
                <a:latin typeface="Cambria"/>
                <a:ea typeface="Bree Serif"/>
                <a:cs typeface="Cambria"/>
                <a:sym typeface="Bree Serif"/>
              </a:rPr>
              <a:t>iLit</a:t>
            </a:r>
            <a:endParaRPr sz="2500" b="1" dirty="0">
              <a:latin typeface="Cambria"/>
              <a:ea typeface="Bree Serif"/>
              <a:cs typeface="Cambria"/>
              <a:sym typeface="Bree Serif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Bree Serif"/>
              <a:buChar char="-"/>
            </a:pPr>
            <a:r>
              <a:rPr lang="en" sz="2500" b="1" dirty="0">
                <a:latin typeface="Cambria"/>
                <a:ea typeface="Bree Serif"/>
                <a:cs typeface="Cambria"/>
                <a:sym typeface="Bree Serif"/>
              </a:rPr>
              <a:t>Achieve3000</a:t>
            </a:r>
            <a:endParaRPr sz="2500" b="1" dirty="0">
              <a:latin typeface="Cambria"/>
              <a:ea typeface="Bree Serif"/>
              <a:cs typeface="Cambria"/>
              <a:sym typeface="Bree Serif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Bree Serif"/>
              <a:buChar char="-"/>
            </a:pPr>
            <a:r>
              <a:rPr lang="en" sz="2500" b="1" dirty="0">
                <a:latin typeface="Cambria"/>
                <a:ea typeface="Bree Serif"/>
                <a:cs typeface="Cambria"/>
                <a:sym typeface="Bree Serif"/>
              </a:rPr>
              <a:t>Working on IEP goals</a:t>
            </a:r>
            <a:endParaRPr sz="2500" b="1" dirty="0">
              <a:latin typeface="Cambria"/>
              <a:ea typeface="Bree Serif"/>
              <a:cs typeface="Cambria"/>
              <a:sym typeface="Bree Serif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Bree Serif"/>
              <a:buChar char="-"/>
            </a:pPr>
            <a:r>
              <a:rPr lang="en" sz="2500" b="1" dirty="0">
                <a:latin typeface="Cambria"/>
                <a:ea typeface="Bree Serif"/>
                <a:cs typeface="Cambria"/>
                <a:sym typeface="Bree Serif"/>
              </a:rPr>
              <a:t>Grade checks (checking grades and work from other classes)</a:t>
            </a:r>
            <a:endParaRPr sz="2500" b="1" dirty="0">
              <a:latin typeface="Cambria"/>
              <a:ea typeface="Bree Serif"/>
              <a:cs typeface="Cambria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latin typeface="Cambria"/>
              <a:ea typeface="Bree Serif"/>
              <a:cs typeface="Cambria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A61C00"/>
                </a:solidFill>
                <a:latin typeface="Cambria"/>
                <a:ea typeface="Bree Serif"/>
                <a:cs typeface="Cambria"/>
                <a:sym typeface="Bree Serif"/>
              </a:rPr>
              <a:t>Homework</a:t>
            </a:r>
            <a:r>
              <a:rPr lang="en" sz="2500" b="1" dirty="0">
                <a:latin typeface="Cambria"/>
                <a:ea typeface="Bree Serif"/>
                <a:cs typeface="Cambria"/>
                <a:sym typeface="Bree Serif"/>
              </a:rPr>
              <a:t> includes, but is not limited to:</a:t>
            </a:r>
            <a:endParaRPr sz="2500" b="1" dirty="0">
              <a:latin typeface="Cambria"/>
              <a:ea typeface="Bree Serif"/>
              <a:cs typeface="Cambria"/>
              <a:sym typeface="Bree Serif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Bree Serif"/>
              <a:buChar char="-"/>
            </a:pPr>
            <a:r>
              <a:rPr lang="en" sz="2500" b="1" dirty="0">
                <a:latin typeface="Cambria"/>
                <a:ea typeface="Bree Serif"/>
                <a:cs typeface="Cambria"/>
                <a:sym typeface="Bree Serif"/>
              </a:rPr>
              <a:t>ALEKS (10 topics per week)</a:t>
            </a:r>
            <a:endParaRPr sz="2500" b="1" dirty="0">
              <a:latin typeface="Cambria"/>
              <a:ea typeface="Bree Serif"/>
              <a:cs typeface="Cambria"/>
              <a:sym typeface="Bree Serif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Bree Serif"/>
              <a:buChar char="-"/>
            </a:pPr>
            <a:r>
              <a:rPr lang="en" sz="2500" b="1" dirty="0">
                <a:latin typeface="Cambria"/>
                <a:ea typeface="Bree Serif"/>
                <a:cs typeface="Cambria"/>
                <a:sym typeface="Bree Serif"/>
              </a:rPr>
              <a:t>Finishing work not completed in class</a:t>
            </a:r>
            <a:endParaRPr sz="2500" b="1" dirty="0">
              <a:latin typeface="Cambria"/>
              <a:ea typeface="Bree Serif"/>
              <a:cs typeface="Cambria"/>
              <a:sym typeface="Bree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lin ang="5400012" scaled="0"/>
        </a:gra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39" name="Google Shape;23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0825" y="212275"/>
            <a:ext cx="1476375" cy="16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4"/>
          <p:cNvSpPr txBox="1"/>
          <p:nvPr/>
        </p:nvSpPr>
        <p:spPr>
          <a:xfrm>
            <a:off x="0" y="-55217"/>
            <a:ext cx="5278783" cy="88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Grading Policy</a:t>
            </a:r>
            <a:endParaRPr sz="4800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1" name="Google Shape;241;p44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850348"/>
            <a:ext cx="6913217" cy="429310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4"/>
          <p:cNvSpPr txBox="1"/>
          <p:nvPr/>
        </p:nvSpPr>
        <p:spPr>
          <a:xfrm>
            <a:off x="114025" y="1103075"/>
            <a:ext cx="1476300" cy="30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lin ang="5400012" scaled="0"/>
        </a:gra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5"/>
          <p:cNvSpPr txBox="1">
            <a:spLocks noGrp="1"/>
          </p:cNvSpPr>
          <p:nvPr>
            <p:ph type="title"/>
          </p:nvPr>
        </p:nvSpPr>
        <p:spPr>
          <a:xfrm>
            <a:off x="0" y="74084"/>
            <a:ext cx="6941700" cy="65680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dirty="0">
                <a:solidFill>
                  <a:srgbClr val="FF0000"/>
                </a:solidFill>
              </a:rPr>
              <a:t>How parents can help at home: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248" name="Google Shape;248;p45"/>
          <p:cNvSpPr txBox="1">
            <a:spLocks noGrp="1"/>
          </p:cNvSpPr>
          <p:nvPr>
            <p:ph type="body" idx="1"/>
          </p:nvPr>
        </p:nvSpPr>
        <p:spPr>
          <a:xfrm>
            <a:off x="0" y="702300"/>
            <a:ext cx="6785400" cy="3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➢"/>
            </a:pPr>
            <a:r>
              <a:rPr lang="en" sz="2100" b="1" dirty="0">
                <a:solidFill>
                  <a:schemeClr val="dk1"/>
                </a:solidFill>
                <a:latin typeface="Cambria"/>
                <a:ea typeface="Bree Serif"/>
                <a:cs typeface="Cambria"/>
                <a:sym typeface="Bree Serif"/>
              </a:rPr>
              <a:t>Regularly check binders and backpacks to make sure your student is keeping up with organizational strategies on a daily basis (No loose paper, materials needed are present, assignments are in proper order).</a:t>
            </a:r>
            <a:endParaRPr sz="2100" b="1" dirty="0">
              <a:solidFill>
                <a:schemeClr val="dk1"/>
              </a:solidFill>
              <a:latin typeface="Cambria"/>
              <a:ea typeface="Bree Serif"/>
              <a:cs typeface="Cambria"/>
              <a:sym typeface="Bree Serif"/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➢"/>
            </a:pPr>
            <a:r>
              <a:rPr lang="en" sz="2100" b="1" dirty="0">
                <a:solidFill>
                  <a:schemeClr val="dk1"/>
                </a:solidFill>
                <a:latin typeface="Cambria"/>
                <a:ea typeface="Bree Serif"/>
                <a:cs typeface="Cambria"/>
                <a:sym typeface="Bree Serif"/>
              </a:rPr>
              <a:t>Offer feedback for student so that binder “issues” can be remedied before checks.</a:t>
            </a:r>
            <a:endParaRPr sz="2100" b="1" dirty="0">
              <a:solidFill>
                <a:schemeClr val="dk1"/>
              </a:solidFill>
              <a:latin typeface="Cambria"/>
              <a:ea typeface="Bree Serif"/>
              <a:cs typeface="Cambria"/>
              <a:sym typeface="Bree Serif"/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➢"/>
            </a:pPr>
            <a:r>
              <a:rPr lang="en" sz="2100" b="1" dirty="0">
                <a:solidFill>
                  <a:schemeClr val="dk1"/>
                </a:solidFill>
                <a:latin typeface="Cambria"/>
                <a:ea typeface="Bree Serif"/>
                <a:cs typeface="Cambria"/>
                <a:sym typeface="Bree Serif"/>
              </a:rPr>
              <a:t>Check school Agenda for: homework, due dates, tests, long-term assignments and add family events to the calendar to help students with time management of school work and fun activities.</a:t>
            </a:r>
            <a:endParaRPr sz="2100" b="1" dirty="0">
              <a:solidFill>
                <a:schemeClr val="dk1"/>
              </a:solidFill>
              <a:latin typeface="Cambria"/>
              <a:ea typeface="Bree Serif"/>
              <a:cs typeface="Cambria"/>
              <a:sym typeface="Bree Serif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9" name="Google Shape;24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0825" y="212275"/>
            <a:ext cx="1476375" cy="16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4750" y="2253050"/>
            <a:ext cx="2559250" cy="289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lin ang="5400012" scaled="0"/>
        </a:gra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6"/>
          <p:cNvSpPr txBox="1">
            <a:spLocks noGrp="1"/>
          </p:cNvSpPr>
          <p:nvPr>
            <p:ph type="title"/>
          </p:nvPr>
        </p:nvSpPr>
        <p:spPr>
          <a:xfrm>
            <a:off x="0" y="160166"/>
            <a:ext cx="6780600" cy="6759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600" dirty="0">
                <a:solidFill>
                  <a:srgbClr val="FF0000"/>
                </a:solidFill>
              </a:rPr>
              <a:t>Aeries: Parent Portal</a:t>
            </a:r>
            <a:endParaRPr sz="4600" dirty="0">
              <a:solidFill>
                <a:srgbClr val="FF0000"/>
              </a:solidFill>
            </a:endParaRPr>
          </a:p>
        </p:txBody>
      </p:sp>
      <p:sp>
        <p:nvSpPr>
          <p:cNvPr id="256" name="Google Shape;256;p46">
            <a:hlinkClick r:id="rId3"/>
          </p:cNvPr>
          <p:cNvSpPr txBox="1">
            <a:spLocks noGrp="1"/>
          </p:cNvSpPr>
          <p:nvPr>
            <p:ph type="body" idx="1"/>
          </p:nvPr>
        </p:nvSpPr>
        <p:spPr>
          <a:xfrm>
            <a:off x="222025" y="4647675"/>
            <a:ext cx="3105000" cy="3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Link to SAUSD parent portal</a:t>
            </a:r>
            <a:endParaRPr sz="1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7" name="Google Shape;25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350" y="2301625"/>
            <a:ext cx="2819874" cy="254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6"/>
          <p:cNvSpPr txBox="1"/>
          <p:nvPr/>
        </p:nvSpPr>
        <p:spPr>
          <a:xfrm>
            <a:off x="0" y="671908"/>
            <a:ext cx="6972800" cy="15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highlight>
                  <a:srgbClr val="FFFFFF"/>
                </a:highlight>
                <a:latin typeface="Cambria"/>
                <a:ea typeface="Bree Serif"/>
                <a:cs typeface="Cambria"/>
                <a:sym typeface="Bree Serif"/>
              </a:rPr>
              <a:t>Connecting and communicating with parents is a primary goal at SAUSD. The portal provides details on items such as student attendance, grades, and test scores.</a:t>
            </a:r>
            <a:endParaRPr sz="1800" b="1" dirty="0">
              <a:solidFill>
                <a:srgbClr val="FF0000"/>
              </a:solidFill>
              <a:highlight>
                <a:srgbClr val="FFFFFF"/>
              </a:highlight>
              <a:latin typeface="Cambria"/>
              <a:cs typeface="Cambria"/>
            </a:endParaRPr>
          </a:p>
        </p:txBody>
      </p:sp>
      <p:pic>
        <p:nvPicPr>
          <p:cNvPr id="259" name="Google Shape;25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0825" y="212275"/>
            <a:ext cx="1476375" cy="16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6"/>
          <p:cNvSpPr txBox="1"/>
          <p:nvPr/>
        </p:nvSpPr>
        <p:spPr>
          <a:xfrm>
            <a:off x="222025" y="3386667"/>
            <a:ext cx="4350000" cy="120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 dirty="0">
                <a:latin typeface="Cambria"/>
                <a:ea typeface="Bree Serif"/>
                <a:cs typeface="Cambria"/>
                <a:sym typeface="Bree Serif"/>
              </a:rPr>
              <a:t>Example - student login</a:t>
            </a:r>
            <a:endParaRPr sz="1600" b="1" u="sng" dirty="0">
              <a:latin typeface="Cambria"/>
              <a:ea typeface="Bree Serif"/>
              <a:cs typeface="Cambria"/>
              <a:sym typeface="Bree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Cambria"/>
                <a:ea typeface="Bree Serif"/>
                <a:cs typeface="Cambria"/>
                <a:sym typeface="Bree Serif"/>
              </a:rPr>
              <a:t>Email: 6 digit student ID @sausdlearns.net   </a:t>
            </a:r>
            <a:endParaRPr sz="1600" b="1" dirty="0">
              <a:solidFill>
                <a:schemeClr val="dk1"/>
              </a:solidFill>
              <a:latin typeface="Cambria"/>
              <a:ea typeface="Bree Serif"/>
              <a:cs typeface="Cambria"/>
              <a:sym typeface="Bree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Cambria"/>
                <a:ea typeface="Bree Serif"/>
                <a:cs typeface="Cambria"/>
                <a:sym typeface="Bree Serif"/>
              </a:rPr>
              <a:t>Password: 8 digit birthday</a:t>
            </a:r>
            <a:endParaRPr sz="1650" b="1" dirty="0">
              <a:solidFill>
                <a:schemeClr val="dk1"/>
              </a:solidFill>
              <a:latin typeface="Cambria"/>
              <a:ea typeface="Bree Serif"/>
              <a:cs typeface="Cambria"/>
              <a:sym typeface="Bree Serif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u="sng" dirty="0">
              <a:latin typeface="Cambria"/>
              <a:ea typeface="Karla"/>
              <a:cs typeface="Cambria"/>
              <a:sym typeface="Karla"/>
            </a:endParaRPr>
          </a:p>
        </p:txBody>
      </p:sp>
      <p:sp>
        <p:nvSpPr>
          <p:cNvPr id="261" name="Google Shape;261;p46"/>
          <p:cNvSpPr txBox="1"/>
          <p:nvPr/>
        </p:nvSpPr>
        <p:spPr>
          <a:xfrm>
            <a:off x="95025" y="2283475"/>
            <a:ext cx="4753200" cy="10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FF0000"/>
                </a:solidFill>
                <a:highlight>
                  <a:schemeClr val="lt1"/>
                </a:highlight>
                <a:latin typeface="Cambria"/>
                <a:cs typeface="Cambria"/>
              </a:rPr>
              <a:t>*1st grading period ends Friday, Sept 20th.</a:t>
            </a:r>
            <a:endParaRPr sz="1800" b="1" dirty="0">
              <a:solidFill>
                <a:srgbClr val="FF0000"/>
              </a:solidFill>
              <a:highlight>
                <a:schemeClr val="lt1"/>
              </a:highlight>
              <a:latin typeface="Cambria"/>
              <a:cs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FF0000"/>
                </a:solidFill>
                <a:highlight>
                  <a:schemeClr val="lt1"/>
                </a:highlight>
                <a:latin typeface="Cambria"/>
                <a:cs typeface="Cambria"/>
              </a:rPr>
              <a:t>**Report card grades will be available on</a:t>
            </a:r>
            <a:endParaRPr sz="1800" b="1" dirty="0">
              <a:solidFill>
                <a:srgbClr val="FF0000"/>
              </a:solidFill>
              <a:highlight>
                <a:schemeClr val="lt1"/>
              </a:highlight>
              <a:latin typeface="Cambria"/>
              <a:cs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FF0000"/>
                </a:solidFill>
                <a:highlight>
                  <a:schemeClr val="lt1"/>
                </a:highlight>
                <a:latin typeface="Cambria"/>
                <a:cs typeface="Cambria"/>
              </a:rPr>
              <a:t>Aeries Wednesday, Sept. 25th.</a:t>
            </a:r>
            <a:endParaRPr b="1" dirty="0">
              <a:latin typeface="Cambria"/>
              <a:ea typeface="Karla"/>
              <a:cs typeface="Cambria"/>
              <a:sym typeface="Karl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lin ang="5400012" scaled="0"/>
        </a:gra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7"/>
          <p:cNvSpPr txBox="1">
            <a:spLocks noGrp="1"/>
          </p:cNvSpPr>
          <p:nvPr>
            <p:ph type="body" idx="1"/>
          </p:nvPr>
        </p:nvSpPr>
        <p:spPr>
          <a:xfrm>
            <a:off x="657325" y="879575"/>
            <a:ext cx="6533100" cy="3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7" name="Google Shape;26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0825" y="212275"/>
            <a:ext cx="1476375" cy="16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7"/>
          <p:cNvSpPr txBox="1"/>
          <p:nvPr/>
        </p:nvSpPr>
        <p:spPr>
          <a:xfrm>
            <a:off x="72325" y="0"/>
            <a:ext cx="7118100" cy="29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Office hours:</a:t>
            </a:r>
            <a:endParaRPr sz="3600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Cambria"/>
                <a:ea typeface="Montserrat"/>
                <a:cs typeface="Cambria"/>
                <a:sym typeface="Montserrat"/>
              </a:rPr>
              <a:t>Monday, Tuesday, Thursday, Friday</a:t>
            </a:r>
            <a:endParaRPr sz="3200" b="1" dirty="0">
              <a:latin typeface="Cambria"/>
              <a:ea typeface="Montserrat"/>
              <a:cs typeface="Cambria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CC0000"/>
                </a:solidFill>
                <a:latin typeface="Cambria"/>
                <a:ea typeface="Montserrat"/>
                <a:cs typeface="Cambria"/>
                <a:sym typeface="Montserrat"/>
              </a:rPr>
              <a:t>1:40 PM - 2:34 PM</a:t>
            </a:r>
            <a:endParaRPr sz="3200" b="1" dirty="0">
              <a:solidFill>
                <a:srgbClr val="CC0000"/>
              </a:solidFill>
              <a:latin typeface="Cambria"/>
              <a:ea typeface="Montserrat"/>
              <a:cs typeface="Cambria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latin typeface="Cambria"/>
                <a:ea typeface="Montserrat"/>
                <a:cs typeface="Cambria"/>
                <a:sym typeface="Montserrat"/>
              </a:rPr>
              <a:t>Wednesday</a:t>
            </a:r>
            <a:endParaRPr sz="3200" b="1" dirty="0">
              <a:latin typeface="Cambria"/>
              <a:ea typeface="Montserrat"/>
              <a:cs typeface="Cambria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 dirty="0">
                <a:solidFill>
                  <a:srgbClr val="CC0000"/>
                </a:solidFill>
                <a:latin typeface="Cambria"/>
                <a:ea typeface="Montserrat"/>
                <a:cs typeface="Cambria"/>
                <a:sym typeface="Montserrat"/>
              </a:rPr>
              <a:t>1:10 PM - 1:30 PM</a:t>
            </a:r>
            <a:endParaRPr sz="3200" b="1" dirty="0">
              <a:solidFill>
                <a:srgbClr val="CC0000"/>
              </a:solidFill>
              <a:latin typeface="Cambria"/>
              <a:ea typeface="Montserrat"/>
              <a:cs typeface="Cambria"/>
              <a:sym typeface="Montserrat"/>
            </a:endParaRPr>
          </a:p>
        </p:txBody>
      </p:sp>
      <p:sp>
        <p:nvSpPr>
          <p:cNvPr id="269" name="Google Shape;269;p47"/>
          <p:cNvSpPr txBox="1"/>
          <p:nvPr/>
        </p:nvSpPr>
        <p:spPr>
          <a:xfrm>
            <a:off x="0" y="2853016"/>
            <a:ext cx="75897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How to get a hold of Mrs. Fitzpatrick:</a:t>
            </a:r>
            <a:endParaRPr sz="3200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ree Serif"/>
              <a:buChar char="❖"/>
            </a:pPr>
            <a:r>
              <a:rPr lang="en" sz="2400" b="1" dirty="0" smtClean="0">
                <a:solidFill>
                  <a:schemeClr val="dk1"/>
                </a:solidFill>
                <a:latin typeface="Cambria"/>
                <a:ea typeface="Bree Serif"/>
                <a:cs typeface="Cambria"/>
                <a:sym typeface="Bree Serif"/>
              </a:rPr>
              <a:t>ParentSquare</a:t>
            </a:r>
            <a:endParaRPr sz="2400" b="1" dirty="0">
              <a:solidFill>
                <a:schemeClr val="dk1"/>
              </a:solidFill>
              <a:latin typeface="Cambria"/>
              <a:ea typeface="Bree Serif"/>
              <a:cs typeface="Cambria"/>
              <a:sym typeface="Bree Serif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ree Serif"/>
              <a:buChar char="❖"/>
            </a:pPr>
            <a:r>
              <a:rPr lang="en" sz="2400" b="1" dirty="0">
                <a:solidFill>
                  <a:schemeClr val="dk1"/>
                </a:solidFill>
                <a:latin typeface="Cambria"/>
                <a:ea typeface="Bree Serif"/>
                <a:cs typeface="Cambria"/>
                <a:sym typeface="Bree Serif"/>
              </a:rPr>
              <a:t>949-484-5220 – call or text</a:t>
            </a:r>
            <a:endParaRPr sz="2400" b="1" dirty="0">
              <a:solidFill>
                <a:schemeClr val="dk1"/>
              </a:solidFill>
              <a:latin typeface="Cambria"/>
              <a:ea typeface="Bree Serif"/>
              <a:cs typeface="Cambria"/>
              <a:sym typeface="Bree Serif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ree Serif"/>
              <a:buChar char="❖"/>
            </a:pPr>
            <a:r>
              <a:rPr lang="en" sz="2400" b="1" dirty="0">
                <a:solidFill>
                  <a:schemeClr val="dk1"/>
                </a:solidFill>
                <a:latin typeface="Cambria"/>
                <a:ea typeface="Bree Serif"/>
                <a:cs typeface="Cambria"/>
                <a:sym typeface="Bree Serif"/>
              </a:rPr>
              <a:t>jessica.fitzpatrick@sausd.us</a:t>
            </a:r>
            <a:endParaRPr sz="2400" b="1" dirty="0">
              <a:solidFill>
                <a:schemeClr val="dk1"/>
              </a:solidFill>
              <a:latin typeface="Cambria"/>
              <a:ea typeface="Bree Serif"/>
              <a:cs typeface="Cambria"/>
              <a:sym typeface="Bree Serif"/>
            </a:endParaRPr>
          </a:p>
          <a:p>
            <a:pPr marL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70" name="Google Shape;270;p47"/>
          <p:cNvCxnSpPr/>
          <p:nvPr/>
        </p:nvCxnSpPr>
        <p:spPr>
          <a:xfrm>
            <a:off x="2110775" y="2953475"/>
            <a:ext cx="3585900" cy="0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dwa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adwa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560</Words>
  <Application>Microsoft Macintosh PowerPoint</Application>
  <PresentationFormat>On-screen Show (16:9)</PresentationFormat>
  <Paragraphs>79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Simple Light</vt:lpstr>
      <vt:lpstr>Cadwal template</vt:lpstr>
      <vt:lpstr>Cadwal template</vt:lpstr>
      <vt:lpstr>Academic Support 6-8 </vt:lpstr>
      <vt:lpstr>Getting to know me </vt:lpstr>
      <vt:lpstr>PowerPoint Presentation</vt:lpstr>
      <vt:lpstr>PowerPoint Presentation</vt:lpstr>
      <vt:lpstr>PowerPoint Presentation</vt:lpstr>
      <vt:lpstr>PowerPoint Presentation</vt:lpstr>
      <vt:lpstr>How parents can help at home:</vt:lpstr>
      <vt:lpstr>Aeries: Parent Portal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Support 6-8 </dc:title>
  <cp:lastModifiedBy>Jessica Fitzpatrick</cp:lastModifiedBy>
  <cp:revision>22</cp:revision>
  <dcterms:modified xsi:type="dcterms:W3CDTF">2020-09-03T20:58:59Z</dcterms:modified>
</cp:coreProperties>
</file>